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ink/ink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1777" r:id="rId2"/>
    <p:sldId id="256" r:id="rId3"/>
    <p:sldId id="1846" r:id="rId4"/>
    <p:sldId id="1847" r:id="rId5"/>
    <p:sldId id="1848" r:id="rId6"/>
    <p:sldId id="1849" r:id="rId7"/>
    <p:sldId id="1850" r:id="rId8"/>
    <p:sldId id="1851" r:id="rId9"/>
    <p:sldId id="1852" r:id="rId10"/>
    <p:sldId id="1857" r:id="rId11"/>
    <p:sldId id="1890" r:id="rId12"/>
    <p:sldId id="1891" r:id="rId13"/>
    <p:sldId id="1893" r:id="rId14"/>
    <p:sldId id="1892" r:id="rId15"/>
    <p:sldId id="1894" r:id="rId16"/>
    <p:sldId id="1858" r:id="rId17"/>
    <p:sldId id="1859" r:id="rId18"/>
    <p:sldId id="1860" r:id="rId19"/>
    <p:sldId id="1861" r:id="rId20"/>
    <p:sldId id="1862" r:id="rId21"/>
    <p:sldId id="1863" r:id="rId22"/>
    <p:sldId id="1864" r:id="rId23"/>
    <p:sldId id="1865" r:id="rId24"/>
    <p:sldId id="1866" r:id="rId25"/>
    <p:sldId id="1867" r:id="rId26"/>
    <p:sldId id="1868" r:id="rId27"/>
    <p:sldId id="1869" r:id="rId28"/>
    <p:sldId id="1870" r:id="rId29"/>
    <p:sldId id="1871" r:id="rId30"/>
    <p:sldId id="1872" r:id="rId31"/>
    <p:sldId id="1873" r:id="rId32"/>
    <p:sldId id="1874" r:id="rId33"/>
    <p:sldId id="1875" r:id="rId34"/>
    <p:sldId id="1916" r:id="rId35"/>
    <p:sldId id="1876" r:id="rId36"/>
    <p:sldId id="1877" r:id="rId37"/>
    <p:sldId id="1878" r:id="rId38"/>
    <p:sldId id="1879" r:id="rId39"/>
    <p:sldId id="1880" r:id="rId40"/>
    <p:sldId id="1881" r:id="rId41"/>
    <p:sldId id="1882" r:id="rId42"/>
    <p:sldId id="1883" r:id="rId43"/>
    <p:sldId id="1884" r:id="rId44"/>
    <p:sldId id="1885" r:id="rId45"/>
    <p:sldId id="1886" r:id="rId46"/>
    <p:sldId id="1887" r:id="rId47"/>
    <p:sldId id="1888" r:id="rId48"/>
    <p:sldId id="1895" r:id="rId49"/>
    <p:sldId id="1824" r:id="rId50"/>
    <p:sldId id="1812" r:id="rId51"/>
    <p:sldId id="1821" r:id="rId52"/>
    <p:sldId id="1822" r:id="rId53"/>
    <p:sldId id="1823" r:id="rId54"/>
    <p:sldId id="1825" r:id="rId55"/>
    <p:sldId id="1836" r:id="rId56"/>
    <p:sldId id="1835" r:id="rId57"/>
    <p:sldId id="1837" r:id="rId58"/>
    <p:sldId id="1838" r:id="rId59"/>
    <p:sldId id="1839" r:id="rId60"/>
    <p:sldId id="1840" r:id="rId61"/>
    <p:sldId id="1845" r:id="rId62"/>
    <p:sldId id="1896" r:id="rId63"/>
    <p:sldId id="1897" r:id="rId64"/>
    <p:sldId id="1898" r:id="rId65"/>
    <p:sldId id="1899" r:id="rId66"/>
    <p:sldId id="1902" r:id="rId67"/>
    <p:sldId id="1903" r:id="rId68"/>
    <p:sldId id="1904" r:id="rId69"/>
    <p:sldId id="1905" r:id="rId70"/>
    <p:sldId id="1906" r:id="rId71"/>
    <p:sldId id="1907" r:id="rId72"/>
    <p:sldId id="1908" r:id="rId73"/>
    <p:sldId id="1909" r:id="rId74"/>
    <p:sldId id="1910" r:id="rId75"/>
    <p:sldId id="1911" r:id="rId76"/>
    <p:sldId id="1912" r:id="rId77"/>
    <p:sldId id="1913" r:id="rId78"/>
    <p:sldId id="1914" r:id="rId79"/>
    <p:sldId id="1917" r:id="rId80"/>
    <p:sldId id="191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42"/>
    <p:restoredTop sz="96327"/>
  </p:normalViewPr>
  <p:slideViewPr>
    <p:cSldViewPr snapToGrid="0" snapToObjects="1">
      <p:cViewPr>
        <p:scale>
          <a:sx n="186" d="100"/>
          <a:sy n="186" d="100"/>
        </p:scale>
        <p:origin x="744"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937215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133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88321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6216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81376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60847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3612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2864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98985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5022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335247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557136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4233223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077843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936027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252757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89247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56</a:t>
            </a:fld>
            <a:endParaRPr lang="en-US"/>
          </a:p>
        </p:txBody>
      </p:sp>
    </p:spTree>
    <p:extLst>
      <p:ext uri="{BB962C8B-B14F-4D97-AF65-F5344CB8AC3E}">
        <p14:creationId xmlns:p14="http://schemas.microsoft.com/office/powerpoint/2010/main" val="2153568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3895890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847730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301257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1857266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76924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44186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63437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3351185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038693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4099008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3076435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24993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793506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575345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1692928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71396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756058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1971715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5224167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3434822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2997525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286223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251963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77691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15318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5709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994255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3.xml"/><Relationship Id="rId4" Type="http://schemas.openxmlformats.org/officeDocument/2006/relationships/image" Target="../media/image17.emf"/></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4.xml"/><Relationship Id="rId4" Type="http://schemas.openxmlformats.org/officeDocument/2006/relationships/image" Target="../media/image19.emf"/></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2.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2.emf"/></Relationships>
</file>

<file path=ppt/slides/_rels/slide5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4.tiff"/></Relationships>
</file>

<file path=ppt/slides/_rels/slide5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5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51.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6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NULL"/></Relationships>
</file>

<file path=ppt/slides/_rels/slide7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NULL"/></Relationships>
</file>

<file path=ppt/slides/_rels/slide7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2.emf"/><Relationship Id="rId7"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Module 13: 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188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274454986"/>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7424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63FDA73-36FA-774E-B3EB-0C7AD3F97346}"/>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528386791"/>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159291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FADA5D6-52D6-CE49-9B60-BFFB988F5005}"/>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746655307"/>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6" name="Rounded Rectangle 15">
            <a:extLst>
              <a:ext uri="{FF2B5EF4-FFF2-40B4-BE49-F238E27FC236}">
                <a16:creationId xmlns:a16="http://schemas.microsoft.com/office/drawing/2014/main" id="{52E79F67-D5A8-EE45-B2EA-675EA3BC1305}"/>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6075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5F2FEB5-5501-A341-85EE-BF06A7CD265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046273664"/>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0D1CCE77-1202-0F40-B150-8B7116ADB9BF}"/>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9310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0F6CEF91-C4D7-5B45-A218-FA0BB4954AA1}"/>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809072708"/>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D7FC5D34-435C-DB47-A662-6A2CF91ADBCD}"/>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62998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2291B49-FC36-1F4F-A5E8-00208D2EC98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6522095" y="3152139"/>
            <a:ext cx="3379451" cy="369332"/>
          </a:xfrm>
          <a:prstGeom prst="rect">
            <a:avLst/>
          </a:prstGeom>
          <a:noFill/>
        </p:spPr>
        <p:txBody>
          <a:bodyPr wrap="none" rtlCol="0">
            <a:spAutoFit/>
          </a:bodyPr>
          <a:lstStyle/>
          <a:p>
            <a:r>
              <a:rPr lang="en-US" dirty="0"/>
              <a:t>Word count = 64, ln(64) = 4.15</a:t>
            </a:r>
          </a:p>
        </p:txBody>
      </p:sp>
      <p:sp>
        <p:nvSpPr>
          <p:cNvPr id="15" name="Rounded Rectangle 14">
            <a:extLst>
              <a:ext uri="{FF2B5EF4-FFF2-40B4-BE49-F238E27FC236}">
                <a16:creationId xmlns:a16="http://schemas.microsoft.com/office/drawing/2014/main" id="{F166A488-668B-7F4C-8DCE-13B6636DC1EE}"/>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58915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16403857"/>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264772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8042108" y="5461496"/>
            <a:ext cx="2258952" cy="784830"/>
          </a:xfrm>
          <a:prstGeom prst="rect">
            <a:avLst/>
          </a:prstGeom>
          <a:noFill/>
        </p:spPr>
        <p:txBody>
          <a:bodyPr wrap="none" rtlCol="0">
            <a:spAutoFit/>
          </a:bodyPr>
          <a:lstStyle/>
          <a:p>
            <a:r>
              <a:rPr lang="en-US" sz="4500" dirty="0"/>
              <a:t>z=</a:t>
            </a:r>
            <a:r>
              <a:rPr lang="nb-NO" sz="4500" dirty="0"/>
              <a:t>0.805</a:t>
            </a:r>
            <a:endParaRPr lang="en-US" sz="4500" dirty="0"/>
          </a:p>
        </p:txBody>
      </p:sp>
      <p:graphicFrame>
        <p:nvGraphicFramePr>
          <p:cNvPr id="8" name="Table 7">
            <a:extLst>
              <a:ext uri="{FF2B5EF4-FFF2-40B4-BE49-F238E27FC236}">
                <a16:creationId xmlns:a16="http://schemas.microsoft.com/office/drawing/2014/main" id="{4ADD0E48-8FFB-054E-A38E-80F4A0B16FE0}"/>
              </a:ext>
            </a:extLst>
          </p:cNvPr>
          <p:cNvGraphicFramePr>
            <a:graphicFrameLocks noGrp="1"/>
          </p:cNvGraphicFramePr>
          <p:nvPr>
            <p:extLst>
              <p:ext uri="{D42A27DB-BD31-4B8C-83A1-F6EECF244321}">
                <p14:modId xmlns:p14="http://schemas.microsoft.com/office/powerpoint/2010/main" val="1640472049"/>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F2AED7-73B9-494A-B63D-DE61783C9DD3}"/>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9" name="TextBox 8">
                <a:extLst>
                  <a:ext uri="{FF2B5EF4-FFF2-40B4-BE49-F238E27FC236}">
                    <a16:creationId xmlns:a16="http://schemas.microsoft.com/office/drawing/2014/main" id="{E8F2AED7-73B9-494A-B63D-DE61783C9DD3}"/>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347892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7872046" y="5520113"/>
            <a:ext cx="4319954" cy="1523494"/>
          </a:xfrm>
          <a:prstGeom prst="rect">
            <a:avLst/>
          </a:prstGeom>
          <a:noFill/>
        </p:spPr>
        <p:txBody>
          <a:bodyPr wrap="square" rtlCol="0">
            <a:spAutoFit/>
          </a:bodyPr>
          <a:lstStyle/>
          <a:p>
            <a:r>
              <a:rPr lang="mr-IN" sz="4800" dirty="0" err="1"/>
              <a:t>σ</a:t>
            </a:r>
            <a:r>
              <a:rPr lang="mr-IN" sz="4800" dirty="0"/>
              <a:t>(</a:t>
            </a:r>
            <a:r>
              <a:rPr lang="nb-NO" sz="4800" dirty="0"/>
              <a:t>0.805)=0.69</a:t>
            </a:r>
          </a:p>
          <a:p>
            <a:endParaRPr lang="nb-NO" sz="4500" dirty="0"/>
          </a:p>
        </p:txBody>
      </p:sp>
      <p:graphicFrame>
        <p:nvGraphicFramePr>
          <p:cNvPr id="6" name="Table 5">
            <a:extLst>
              <a:ext uri="{FF2B5EF4-FFF2-40B4-BE49-F238E27FC236}">
                <a16:creationId xmlns:a16="http://schemas.microsoft.com/office/drawing/2014/main" id="{25E549CB-B3FC-E640-9780-50BD4C3384BB}"/>
              </a:ext>
            </a:extLst>
          </p:cNvPr>
          <p:cNvGraphicFramePr>
            <a:graphicFrameLocks noGrp="1"/>
          </p:cNvGraphicFramePr>
          <p:nvPr>
            <p:extLst>
              <p:ext uri="{D42A27DB-BD31-4B8C-83A1-F6EECF244321}">
                <p14:modId xmlns:p14="http://schemas.microsoft.com/office/powerpoint/2010/main" val="3660261795"/>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419600"/>
            <a:ext cx="3627864" cy="2438400"/>
          </a:xfrm>
          <a:prstGeom prst="rect">
            <a:avLst/>
          </a:prstGeom>
        </p:spPr>
      </p:pic>
    </p:spTree>
    <p:extLst>
      <p:ext uri="{BB962C8B-B14F-4D97-AF65-F5344CB8AC3E}">
        <p14:creationId xmlns:p14="http://schemas.microsoft.com/office/powerpoint/2010/main" val="186239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234243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f>
                        <m:fPr>
                          <m:ctrlPr>
                            <a:rPr lang="mr-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2827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81971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i="1">
                              <a:latin typeface="Cambria Math" panose="02040503050406030204" pitchFamily="18" charset="0"/>
                            </a:rPr>
                            <m:t>1−</m:t>
                          </m:r>
                          <m:r>
                            <a:rPr lang="en-US" sz="2400" i="1">
                              <a:latin typeface="Cambria Math" panose="02040503050406030204" pitchFamily="18" charset="0"/>
                            </a:rPr>
                            <m:t>𝑦</m:t>
                          </m:r>
                        </m:sup>
                      </m:sSup>
                    </m:oMath>
                  </m:oMathPara>
                </a14:m>
                <a:endParaRPr lang="en-US" sz="2400" dirty="0">
                  <a:latin typeface="+mj-lt"/>
                </a:endParaRPr>
              </a:p>
              <a:p>
                <a:r>
                  <a:rPr lang="en-US" sz="2400" dirty="0">
                    <a:latin typeface="+mj-lt"/>
                  </a:rPr>
                  <a:t>If y = 1,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2818728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7711441" cy="4023360"/>
              </a:xfrm>
            </p:spPr>
            <p:txBody>
              <a:bodyPr>
                <a:normAutofit/>
              </a:bodyPr>
              <a:lstStyle/>
              <a:p>
                <a:r>
                  <a:rPr lang="en-US" sz="2400" dirty="0">
                    <a:latin typeface="+mj-lt"/>
                  </a:rPr>
                  <a:t>Change to logs (still maximizing)</a:t>
                </a:r>
              </a:p>
              <a:p>
                <a:pPr algn="ct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𝑝</m:t>
                          </m:r>
                          <m:r>
                            <a:rPr lang="en-US" sz="2400" i="1">
                              <a:latin typeface="Cambria Math" charset="0"/>
                            </a:rPr>
                            <m:t>(</m:t>
                          </m:r>
                          <m:r>
                            <a:rPr lang="en-US" sz="2400" i="1">
                              <a:latin typeface="Cambria Math" charset="0"/>
                            </a:rPr>
                            <m:t>𝑦</m:t>
                          </m:r>
                          <m:r>
                            <a:rPr lang="en-US" sz="2400" i="1">
                              <a:latin typeface="Cambria Math" charset="0"/>
                            </a:rPr>
                            <m:t>|</m:t>
                          </m:r>
                          <m:r>
                            <a:rPr lang="en-US" sz="2400" i="1">
                              <a:latin typeface="Cambria Math" charset="0"/>
                            </a:rPr>
                            <m:t>𝑥</m:t>
                          </m:r>
                          <m:r>
                            <a:rPr lang="en-US" sz="2400" i="1">
                              <a:latin typeface="Cambria Math" charset="0"/>
                            </a:rPr>
                            <m:t>)</m:t>
                          </m:r>
                        </m:e>
                      </m:func>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1−</m:t>
                                  </m:r>
                                  <m:r>
                                    <a:rPr lang="en-US" sz="2400" i="1">
                                      <a:latin typeface="Cambria Math" panose="02040503050406030204" pitchFamily="18" charset="0"/>
                                    </a:rPr>
                                    <m:t>𝑦</m:t>
                                  </m:r>
                                </m:sup>
                              </m:sSup>
                            </m:e>
                          </m:d>
                        </m:e>
                      </m:func>
                    </m:oMath>
                  </m:oMathPara>
                </a14:m>
                <a:endParaRPr lang="en-US" sz="2400" dirty="0">
                  <a:latin typeface="+mj-lt"/>
                </a:endParaRPr>
              </a:p>
              <a:p>
                <a:pPr algn="ctr"/>
                <a14:m>
                  <m:oMathPara xmlns:m="http://schemas.openxmlformats.org/officeDocument/2006/math">
                    <m:oMathParaPr>
                      <m:jc m:val="centerGroup"/>
                    </m:oMathParaPr>
                    <m:oMath xmlns:m="http://schemas.openxmlformats.org/officeDocument/2006/math">
                      <m:r>
                        <a:rPr lang="en-US" sz="2400" i="1">
                          <a:latin typeface="Cambria Math" charset="0"/>
                        </a:rPr>
                        <m:t>=</m:t>
                      </m:r>
                      <m:r>
                        <a:rPr lang="en-US" sz="2400" i="1">
                          <a:latin typeface="Cambria Math" charset="0"/>
                        </a:rPr>
                        <m:t>𝑦</m:t>
                      </m:r>
                      <m:func>
                        <m:funcPr>
                          <m:ctrlPr>
                            <a:rPr lang="en-US" sz="2400" i="1">
                              <a:latin typeface="Cambria Math" panose="02040503050406030204" pitchFamily="18" charset="0"/>
                            </a:rPr>
                          </m:ctrlPr>
                        </m:funcPr>
                        <m:fName>
                          <m:r>
                            <m:rPr>
                              <m:sty m:val="p"/>
                            </m:rPr>
                            <a:rPr lang="en-US" sz="2400">
                              <a:latin typeface="Cambria Math" charset="0"/>
                            </a:rPr>
                            <m:t>log</m:t>
                          </m:r>
                        </m:fName>
                        <m:e>
                          <m:acc>
                            <m:accPr>
                              <m:chr m:val="̂"/>
                              <m:ctrlPr>
                                <a:rPr lang="en-US" sz="2400" i="1">
                                  <a:latin typeface="Cambria Math" panose="02040503050406030204" pitchFamily="18" charset="0"/>
                                </a:rPr>
                              </m:ctrlPr>
                            </m:accPr>
                            <m:e>
                              <m:r>
                                <a:rPr lang="en-US" sz="2400" i="1">
                                  <a:latin typeface="Cambria Math" charset="0"/>
                                </a:rPr>
                                <m:t>𝑦</m:t>
                              </m:r>
                            </m:e>
                          </m:acc>
                        </m:e>
                      </m:func>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r>
                            <a:rPr lang="en-US" sz="2400" i="1">
                              <a:latin typeface="Cambria Math" charset="0"/>
                            </a:rPr>
                            <m:t>𝑦</m:t>
                          </m:r>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acc>
                            <m:accPr>
                              <m:chr m:val="̂"/>
                              <m:ctrlPr>
                                <a:rPr lang="en-US" sz="2400" i="1">
                                  <a:latin typeface="Cambria Math" panose="02040503050406030204" pitchFamily="18" charset="0"/>
                                </a:rPr>
                              </m:ctrlPr>
                            </m:accPr>
                            <m:e>
                              <m:r>
                                <a:rPr lang="en-US" sz="2400" i="1">
                                  <a:latin typeface="Cambria Math" charset="0"/>
                                </a:rPr>
                                <m:t>𝑦</m:t>
                              </m:r>
                            </m:e>
                          </m:acc>
                          <m:r>
                            <a:rPr lang="en-US" sz="2400" i="1">
                              <a:latin typeface="Cambria Math" charset="0"/>
                            </a:rPr>
                            <m:t>)</m:t>
                          </m:r>
                        </m:e>
                      </m:func>
                    </m:oMath>
                  </m:oMathPara>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7711441" cy="4023360"/>
              </a:xfrm>
              <a:blipFill>
                <a:blip r:embed="rId3"/>
                <a:stretch>
                  <a:fillRect l="-1151" t="-2201"/>
                </a:stretch>
              </a:blipFill>
            </p:spPr>
            <p:txBody>
              <a:bodyPr/>
              <a:lstStyle/>
              <a:p>
                <a:r>
                  <a:rPr lang="en-US">
                    <a:noFill/>
                  </a:rPr>
                  <a:t> </a:t>
                </a:r>
              </a:p>
            </p:txBody>
          </p:sp>
        </mc:Fallback>
      </mc:AlternateContent>
    </p:spTree>
    <p:extLst>
      <p:ext uri="{BB962C8B-B14F-4D97-AF65-F5344CB8AC3E}">
        <p14:creationId xmlns:p14="http://schemas.microsoft.com/office/powerpoint/2010/main" val="20057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8016241" cy="4023360"/>
              </a:xfrm>
            </p:spPr>
            <p:txBody>
              <a:bodyPr>
                <a:normAutofit/>
              </a:bodyPr>
              <a:lstStyle/>
              <a:p>
                <a:r>
                  <a:rPr lang="en-US" sz="2400" b="1" dirty="0">
                    <a:latin typeface="+mj-lt"/>
                  </a:rPr>
                  <a:t>The result is cross-entropy loss:</a:t>
                </a:r>
              </a:p>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8016241" cy="4023360"/>
              </a:xfrm>
              <a:blipFill>
                <a:blip r:embed="rId3"/>
                <a:stretch>
                  <a:fillRect l="-1106" t="-2201"/>
                </a:stretch>
              </a:blipFill>
            </p:spPr>
            <p:txBody>
              <a:bodyPr/>
              <a:lstStyle/>
              <a:p>
                <a:r>
                  <a:rPr lang="en-US">
                    <a:noFill/>
                  </a:rPr>
                  <a:t> </a:t>
                </a:r>
              </a:p>
            </p:txBody>
          </p:sp>
        </mc:Fallback>
      </mc:AlternateContent>
    </p:spTree>
    <p:extLst>
      <p:ext uri="{BB962C8B-B14F-4D97-AF65-F5344CB8AC3E}">
        <p14:creationId xmlns:p14="http://schemas.microsoft.com/office/powerpoint/2010/main" val="2084779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77276"/>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77276"/>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03372"/>
            <a:ext cx="564449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4331524" y="5740141"/>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40141"/>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346959" y="6118772"/>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346959" y="6118772"/>
                <a:ext cx="6336030" cy="369332"/>
              </a:xfrm>
              <a:prstGeom prst="rect">
                <a:avLst/>
              </a:prstGeom>
              <a:blipFill>
                <a:blip r:embed="rId5"/>
                <a:stretch>
                  <a:fillRect b="-16667"/>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0BFFD167-87A7-5045-ACCF-66F35F33C9B4}"/>
              </a:ext>
            </a:extLst>
          </p:cNvPr>
          <p:cNvGrpSpPr/>
          <p:nvPr/>
        </p:nvGrpSpPr>
        <p:grpSpPr>
          <a:xfrm>
            <a:off x="2346959" y="2947703"/>
            <a:ext cx="7863841" cy="1517800"/>
            <a:chOff x="2346959" y="2947703"/>
            <a:chExt cx="7863841" cy="1517800"/>
          </a:xfrm>
        </p:grpSpPr>
        <p:sp>
          <p:nvSpPr>
            <p:cNvPr id="33" name="Oval 32">
              <a:extLst>
                <a:ext uri="{FF2B5EF4-FFF2-40B4-BE49-F238E27FC236}">
                  <a16:creationId xmlns:a16="http://schemas.microsoft.com/office/drawing/2014/main" id="{9E0CA1EB-65F9-3243-97DD-6C43B7D855A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FDA0C8-1006-464D-A31D-C8540CFF66DE}"/>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F3CF366-168E-6A4A-8335-D5EE04A9B3F6}"/>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AC56616-1454-9B49-A300-E26E45B7C38B}"/>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6696F8A-8FEF-5A4B-841B-EB26725E4073}"/>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BF7B2329-93E0-E542-BE59-7C00515B8861}"/>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8030005-9DBE-B44C-BE4F-E5235991A537}"/>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8CCFAE5-EE93-6344-80E1-9AF54E167318}"/>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6AAE7BFC-B764-B649-81E7-6C402F09B0BF}"/>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12CDF9E4-7A09-6D43-ACF7-2EAA236EE18B}"/>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84199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54FA97BB-ED66-CF48-8531-BC71BFC704F1}"/>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8899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8899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15095"/>
            <a:ext cx="621035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4331524" y="575186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51864"/>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3657600" y="607200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3657600" y="6072001"/>
                <a:ext cx="6336030" cy="369332"/>
              </a:xfrm>
              <a:prstGeom prst="rect">
                <a:avLst/>
              </a:prstGeom>
              <a:blipFill>
                <a:blip r:embed="rId5"/>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p:grpSp>
        <p:nvGrpSpPr>
          <p:cNvPr id="20" name="Group 19">
            <a:extLst>
              <a:ext uri="{FF2B5EF4-FFF2-40B4-BE49-F238E27FC236}">
                <a16:creationId xmlns:a16="http://schemas.microsoft.com/office/drawing/2014/main" id="{C5AFF469-8154-C045-A432-DAAD2B7F4FEF}"/>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8AECE06E-C9A3-BE4F-8965-EFA4A9AF8A6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C84AF5-DA88-C54D-9B11-56B440B160E1}"/>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30608-6CAD-FC45-9721-87A99E653E72}"/>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E73887-CE9C-5A45-A358-EF55E37908C4}"/>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5761A6-A7B0-0E45-B784-97B84F4A2C10}"/>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64898307-5C34-2647-91F9-F1EF857266E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75E65B-BB65-F349-BB25-6BAF48258142}"/>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FAFB660-55A4-C146-8F5B-03DAD0C4B5C2}"/>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E5EFB708-432B-7244-A2B8-B505B4C4BC34}"/>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172172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11388936-0892-1844-99C8-FDC2696CF45F}"/>
              </a:ext>
            </a:extLst>
          </p:cNvPr>
          <p:cNvSpPr/>
          <p:nvPr/>
        </p:nvSpPr>
        <p:spPr>
          <a:xfrm>
            <a:off x="4508913" y="3523274"/>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31" name="Rectangle 30"/>
              <p:cNvSpPr/>
              <p:nvPr/>
            </p:nvSpPr>
            <p:spPr>
              <a:xfrm>
                <a:off x="7499985" y="5938762"/>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7499985" y="5938762"/>
                <a:ext cx="6336030" cy="369332"/>
              </a:xfrm>
              <a:prstGeom prst="rect">
                <a:avLst/>
              </a:prstGeom>
              <a:blipFill>
                <a:blip r:embed="rId3"/>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3279065" y="5938762"/>
                <a:ext cx="2444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279065" y="5938762"/>
                <a:ext cx="2444900" cy="369332"/>
              </a:xfrm>
              <a:prstGeom prst="rect">
                <a:avLst/>
              </a:prstGeom>
              <a:blipFill>
                <a:blip r:embed="rId4"/>
                <a:stretch>
                  <a:fillRect b="-16667"/>
                </a:stretch>
              </a:blipFill>
            </p:spPr>
            <p:txBody>
              <a:bodyPr/>
              <a:lstStyle/>
              <a:p>
                <a:r>
                  <a:rPr lang="en-US">
                    <a:noFill/>
                  </a:rPr>
                  <a:t> </a:t>
                </a:r>
              </a:p>
            </p:txBody>
          </p:sp>
        </mc:Fallback>
      </mc:AlternateContent>
      <p:sp>
        <p:nvSpPr>
          <p:cNvPr id="16" name="TextBox 15"/>
          <p:cNvSpPr txBox="1"/>
          <p:nvPr/>
        </p:nvSpPr>
        <p:spPr>
          <a:xfrm>
            <a:off x="3123976" y="4961955"/>
            <a:ext cx="2983230" cy="923330"/>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7307692" y="4961954"/>
            <a:ext cx="2983230" cy="923330"/>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grpSp>
        <p:nvGrpSpPr>
          <p:cNvPr id="20" name="Group 19">
            <a:extLst>
              <a:ext uri="{FF2B5EF4-FFF2-40B4-BE49-F238E27FC236}">
                <a16:creationId xmlns:a16="http://schemas.microsoft.com/office/drawing/2014/main" id="{8197E820-9671-7647-882A-DEA7AE7C2DC6}"/>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30463716-8A43-4A48-BD7A-46A1B4D06A60}"/>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6EFC49F-2280-054D-A26A-811ED55D5444}"/>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7A6426-7BF8-3449-AC00-0DE2F9EFDD6D}"/>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DB32728-AA2F-FD47-8349-8C007C043350}"/>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32733FB-5264-A243-B8DD-DC2892AAC55F}"/>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AC72BD57-5C12-A249-B9BC-FD3C25504A0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63B939B-324B-8F46-A681-DDC5F0DFCBF0}"/>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8301C92-DE73-EC4E-A42C-F991AAF6C8BA}"/>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C98BF587-1D8A-6541-86A6-916F679E039E}"/>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p:spTree>
    <p:extLst>
      <p:ext uri="{BB962C8B-B14F-4D97-AF65-F5344CB8AC3E}">
        <p14:creationId xmlns:p14="http://schemas.microsoft.com/office/powerpoint/2010/main" val="37448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2590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𝑡𝑟𝑎𝑖𝑛𝑖𝑛𝑔</m:t>
                              </m:r>
                              <m:r>
                                <a:rPr lang="en-US" sz="2400" i="1">
                                  <a:latin typeface="Cambria Math" panose="02040503050406030204" pitchFamily="18" charset="0"/>
                                </a:rPr>
                                <m:t> </m:t>
                              </m:r>
                              <m:r>
                                <a:rPr lang="en-US" sz="2400" i="1">
                                  <a:latin typeface="Cambria Math" panose="02040503050406030204" pitchFamily="18" charset="0"/>
                                </a:rPr>
                                <m:t>𝑙𝑎𝑏𝑒𝑙𝑠</m:t>
                              </m:r>
                            </m:e>
                          </m:d>
                          <m:r>
                            <m:rPr>
                              <m:aln/>
                            </m:rPr>
                            <a:rPr lang="en-US" sz="2400" i="1">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m:t>
                              </m:r>
                            </m:e>
                            <m:sub>
                              <m:r>
                                <m:rPr>
                                  <m:sty m:val="p"/>
                                </m:rPr>
                                <a:rPr lang="en-US" sz="240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2590800" y="2095966"/>
                <a:ext cx="5866350" cy="3024674"/>
              </a:xfrm>
              <a:prstGeom prst="rect">
                <a:avLst/>
              </a:prstGeom>
              <a:blipFill>
                <a:blip r:embed="rId3"/>
                <a:stretch>
                  <a:fillRect l="-1515" t="-41004" r="-1299" b="-60251"/>
                </a:stretch>
              </a:blipFill>
            </p:spPr>
            <p:txBody>
              <a:bodyPr/>
              <a:lstStyle/>
              <a:p>
                <a:r>
                  <a:rPr lang="en-US">
                    <a:noFill/>
                  </a:rPr>
                  <a:t> </a:t>
                </a:r>
              </a:p>
            </p:txBody>
          </p:sp>
        </mc:Fallback>
      </mc:AlternateContent>
    </p:spTree>
    <p:extLst>
      <p:ext uri="{BB962C8B-B14F-4D97-AF65-F5344CB8AC3E}">
        <p14:creationId xmlns:p14="http://schemas.microsoft.com/office/powerpoint/2010/main" val="39579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3276601" y="2244954"/>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rPr>
                                <m:t>𝜃</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3276601" y="2244954"/>
                <a:ext cx="4507901" cy="1008225"/>
              </a:xfrm>
              <a:prstGeom prst="rect">
                <a:avLst/>
              </a:prstGeom>
              <a:blipFill>
                <a:blip r:embed="rId3"/>
                <a:stretch>
                  <a:fillRect l="-1127" t="-119753" r="-1972" b="-180247"/>
                </a:stretch>
              </a:blipFill>
            </p:spPr>
            <p:txBody>
              <a:bodyPr/>
              <a:lstStyle/>
              <a:p>
                <a:r>
                  <a:rPr lang="en-US">
                    <a:noFill/>
                  </a:rPr>
                  <a:t> </a:t>
                </a:r>
              </a:p>
            </p:txBody>
          </p:sp>
        </mc:Fallback>
      </mc:AlternateContent>
    </p:spTree>
    <p:extLst>
      <p:ext uri="{BB962C8B-B14F-4D97-AF65-F5344CB8AC3E}">
        <p14:creationId xmlns:p14="http://schemas.microsoft.com/office/powerpoint/2010/main" val="7134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224668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29168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298900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683985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p:txBody>
      </p:sp>
      <p:pic>
        <p:nvPicPr>
          <p:cNvPr id="4" name="Picture 3"/>
          <p:cNvPicPr>
            <a:picLocks noChangeAspect="1"/>
          </p:cNvPicPr>
          <p:nvPr/>
        </p:nvPicPr>
        <p:blipFill>
          <a:blip r:embed="rId3"/>
          <a:stretch>
            <a:fillRect/>
          </a:stretch>
        </p:blipFill>
        <p:spPr>
          <a:xfrm>
            <a:off x="2438400" y="2667000"/>
            <a:ext cx="7664116" cy="533400"/>
          </a:xfrm>
          <a:prstGeom prst="rect">
            <a:avLst/>
          </a:prstGeom>
        </p:spPr>
      </p:pic>
      <p:pic>
        <p:nvPicPr>
          <p:cNvPr id="5" name="Picture 4"/>
          <p:cNvPicPr>
            <a:picLocks noChangeAspect="1"/>
          </p:cNvPicPr>
          <p:nvPr/>
        </p:nvPicPr>
        <p:blipFill>
          <a:blip r:embed="rId4"/>
          <a:stretch>
            <a:fillRect/>
          </a:stretch>
        </p:blipFill>
        <p:spPr>
          <a:xfrm>
            <a:off x="3733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2438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2429040" y="1340280"/>
                <a:ext cx="8120880" cy="3789360"/>
              </a:xfrm>
              <a:prstGeom prst="rect">
                <a:avLst/>
              </a:prstGeom>
            </p:spPr>
          </p:pic>
        </mc:Fallback>
      </mc:AlternateContent>
    </p:spTree>
    <p:extLst>
      <p:ext uri="{BB962C8B-B14F-4D97-AF65-F5344CB8AC3E}">
        <p14:creationId xmlns:p14="http://schemas.microsoft.com/office/powerpoint/2010/main" val="28611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𝐶𝑜𝑠𝑡</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endParaRPr lang="en-US" dirty="0"/>
          </a:p>
          <a:p>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l="-158" t="-120000" r="-634"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860" t="-120000" r="-860"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759" y="286605"/>
            <a:ext cx="4572001" cy="1450757"/>
          </a:xfrm>
        </p:spPr>
        <p:txBody>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0" y="-50802"/>
            <a:ext cx="4663440" cy="6908802"/>
          </a:xfrm>
        </p:spPr>
      </p:pic>
      <p:sp>
        <p:nvSpPr>
          <p:cNvPr id="4" name="Content Placeholder 3"/>
          <p:cNvSpPr>
            <a:spLocks noGrp="1"/>
          </p:cNvSpPr>
          <p:nvPr>
            <p:ph sz="half" idx="2"/>
          </p:nvPr>
        </p:nvSpPr>
        <p:spPr>
          <a:xfrm>
            <a:off x="5318759" y="1845736"/>
            <a:ext cx="5866311" cy="4359121"/>
          </a:xfrm>
        </p:spPr>
        <p:txBody>
          <a:bodyPr>
            <a:normAutofit/>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Alfre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309610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2209801"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1135813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negative lexicon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4005326" y="1975864"/>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4005326" y="1975864"/>
                <a:ext cx="3742819" cy="684098"/>
              </a:xfrm>
              <a:prstGeom prst="rect">
                <a:avLst/>
              </a:prstGeom>
              <a:blipFill>
                <a:blip r:embed="rId3"/>
                <a:stretch>
                  <a:fillRect l="-1014" r="-338"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2021166" y="4325815"/>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6" y="4325815"/>
                <a:ext cx="8149667" cy="1383136"/>
              </a:xfrm>
              <a:prstGeom prst="rect">
                <a:avLst/>
              </a:prstGeom>
              <a:blipFill>
                <a:blip r:embed="rId4"/>
                <a:stretch>
                  <a:fillRect l="-935" b="-3636"/>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3464171" y="2444884"/>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464171" y="2444884"/>
                <a:ext cx="3912481" cy="984116"/>
              </a:xfrm>
              <a:prstGeom prst="rect">
                <a:avLst/>
              </a:prstGeom>
              <a:blipFill>
                <a:blip r:embed="rId3"/>
                <a:stretch>
                  <a:fillRect l="-1294" t="-1266" b="-10127"/>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3767821" y="3745465"/>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767821" y="3745465"/>
                <a:ext cx="3779304" cy="1031693"/>
              </a:xfrm>
              <a:prstGeom prst="rect">
                <a:avLst/>
              </a:prstGeom>
              <a:blipFill>
                <a:blip r:embed="rId3"/>
                <a:stretch>
                  <a:fillRect l="-669" t="-14458" r="-334" b="-3855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2860431" y="216877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860431" y="2168770"/>
                <a:ext cx="4991944" cy="680507"/>
              </a:xfrm>
              <a:prstGeom prst="rect">
                <a:avLst/>
              </a:prstGeom>
              <a:blipFill>
                <a:blip r:embed="rId3"/>
                <a:stretch>
                  <a:fillRect l="-761" t="-21818" r="-1269" b="-110909"/>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68653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a:t>Review: Perceptron</a:t>
            </a:r>
          </a:p>
        </p:txBody>
      </p:sp>
      <p:sp>
        <p:nvSpPr>
          <p:cNvPr id="3" name="Content Placeholder 2"/>
          <p:cNvSpPr>
            <a:spLocks noGrp="1"/>
          </p:cNvSpPr>
          <p:nvPr>
            <p:ph idx="4294967295"/>
          </p:nvPr>
        </p:nvSpPr>
        <p:spPr>
          <a:xfrm>
            <a:off x="0" y="1347788"/>
            <a:ext cx="10515600" cy="4794250"/>
          </a:xfrm>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1752600" y="4343401"/>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2346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686" y="2209800"/>
            <a:ext cx="4696810" cy="6858000"/>
          </a:xfrm>
          <a:prstGeom prst="rect">
            <a:avLst/>
          </a:prstGeom>
        </p:spPr>
      </p:pic>
    </p:spTree>
    <p:extLst>
      <p:ext uri="{BB962C8B-B14F-4D97-AF65-F5344CB8AC3E}">
        <p14:creationId xmlns:p14="http://schemas.microsoft.com/office/powerpoint/2010/main" val="69586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a:p>
                <a:r>
                  <a:rPr lang="en-US" sz="2400" dirty="0"/>
                  <a:t>We can also write this as a dot product:</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1852" b="-794"/>
                </a:stretch>
              </a:blipFill>
            </p:spPr>
            <p:txBody>
              <a:bodyPr/>
              <a:lstStyle/>
              <a:p>
                <a:r>
                  <a:rPr lang="en-US">
                    <a:noFill/>
                  </a:rPr>
                  <a:t> </a:t>
                </a:r>
              </a:p>
            </p:txBody>
          </p:sp>
        </mc:Fallback>
      </mc:AlternateContent>
    </p:spTree>
    <p:extLst>
      <p:ext uri="{BB962C8B-B14F-4D97-AF65-F5344CB8AC3E}">
        <p14:creationId xmlns:p14="http://schemas.microsoft.com/office/powerpoint/2010/main" val="858597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3886200" y="2438401"/>
            <a:ext cx="4146550" cy="3701283"/>
          </a:xfrm>
          <a:prstGeom prst="rect">
            <a:avLst/>
          </a:prstGeom>
        </p:spPr>
      </p:pic>
    </p:spTree>
    <p:extLst>
      <p:ext uri="{BB962C8B-B14F-4D97-AF65-F5344CB8AC3E}">
        <p14:creationId xmlns:p14="http://schemas.microsoft.com/office/powerpoint/2010/main" val="3060677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718928" y="1905000"/>
            <a:ext cx="8799865" cy="4559300"/>
          </a:xfrm>
          <a:prstGeom prst="rect">
            <a:avLst/>
          </a:prstGeom>
        </p:spPr>
      </p:pic>
    </p:spTree>
    <p:extLst>
      <p:ext uri="{BB962C8B-B14F-4D97-AF65-F5344CB8AC3E}">
        <p14:creationId xmlns:p14="http://schemas.microsoft.com/office/powerpoint/2010/main" val="1325980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2743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7239000" y="1524000"/>
            <a:ext cx="2374900" cy="4382412"/>
          </a:xfrm>
          <a:prstGeom prst="rect">
            <a:avLst/>
          </a:prstGeom>
        </p:spPr>
      </p:pic>
    </p:spTree>
    <p:extLst>
      <p:ext uri="{BB962C8B-B14F-4D97-AF65-F5344CB8AC3E}">
        <p14:creationId xmlns:p14="http://schemas.microsoft.com/office/powerpoint/2010/main" val="1248839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2133600" y="2324100"/>
            <a:ext cx="3713554" cy="3962400"/>
          </a:xfrm>
          <a:prstGeom prst="rect">
            <a:avLst/>
          </a:prstGeom>
        </p:spPr>
      </p:pic>
      <p:pic>
        <p:nvPicPr>
          <p:cNvPr id="7" name="Picture 6"/>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839658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-&gt;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the Perceptron, logistic regression uses a vector of </a:t>
                </a:r>
                <a:r>
                  <a:rPr lang="en-US" b="1" dirty="0"/>
                  <a:t>weights</a:t>
                </a:r>
                <a:r>
                  <a:rPr lang="en-US" dirty="0"/>
                  <a:t> and a </a:t>
                </a:r>
                <a:r>
                  <a:rPr lang="en-US" b="1" dirty="0"/>
                  <a:t>bias term</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m:oMathPara>
                </a14:m>
                <a:endParaRPr lang="en-US" dirty="0"/>
              </a:p>
              <a:p>
                <a:r>
                  <a:rPr lang="en-US" dirty="0"/>
                  <a:t>This can also be written as a dot product: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oMath>
                  </m:oMathPara>
                </a14:m>
                <a:endParaRPr lang="en-US" dirty="0"/>
              </a:p>
              <a:p>
                <a:r>
                  <a:rPr lang="en-US" dirty="0"/>
                  <a:t>Instead of outputting z directly, logistic regression transforms it with the sigmoid function </a:t>
                </a:r>
                <a:r>
                  <a:rPr lang="el-GR" dirty="0"/>
                  <a:t>σ(</a:t>
                </a:r>
                <a:r>
                  <a:rPr lang="en-US" dirty="0"/>
                  <a:t>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725"/>
                </a:stretch>
              </a:blipFill>
            </p:spPr>
            <p:txBody>
              <a:bodyPr/>
              <a:lstStyle/>
              <a:p>
                <a:r>
                  <a:rPr lang="en-US">
                    <a:noFill/>
                  </a:rPr>
                  <a:t> </a:t>
                </a:r>
              </a:p>
            </p:txBody>
          </p:sp>
        </mc:Fallback>
      </mc:AlternateContent>
    </p:spTree>
    <p:extLst>
      <p:ext uri="{BB962C8B-B14F-4D97-AF65-F5344CB8AC3E}">
        <p14:creationId xmlns:p14="http://schemas.microsoft.com/office/powerpoint/2010/main" val="3950938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1769"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6792156" y="2929276"/>
            <a:ext cx="3827391" cy="940561"/>
          </a:xfrm>
          <a:prstGeom prst="rect">
            <a:avLst/>
          </a:prstGeom>
          <a:noFill/>
          <a:ln w="9525">
            <a:noFill/>
            <a:miter lim="800000"/>
            <a:headEnd/>
            <a:tailEnd/>
          </a:ln>
        </p:spPr>
      </p:pic>
    </p:spTree>
    <p:extLst>
      <p:ext uri="{BB962C8B-B14F-4D97-AF65-F5344CB8AC3E}">
        <p14:creationId xmlns:p14="http://schemas.microsoft.com/office/powerpoint/2010/main" val="399111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2609850" y="3943350"/>
            <a:ext cx="2667000" cy="1314450"/>
          </a:xfrm>
          <a:prstGeom prst="rect">
            <a:avLst/>
          </a:prstGeom>
        </p:spPr>
      </p:pic>
      <p:sp>
        <p:nvSpPr>
          <p:cNvPr id="6" name="TextBox 5"/>
          <p:cNvSpPr txBox="1"/>
          <p:nvPr/>
        </p:nvSpPr>
        <p:spPr>
          <a:xfrm>
            <a:off x="3238500" y="4926014"/>
            <a:ext cx="1657350" cy="71558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1809750" y="5398996"/>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5052732" y="4683639"/>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1" y="4926011"/>
            <a:ext cx="1971675" cy="788670"/>
          </a:xfrm>
          <a:prstGeom prst="rect">
            <a:avLst/>
          </a:prstGeom>
        </p:spPr>
      </p:pic>
      <p:sp>
        <p:nvSpPr>
          <p:cNvPr id="11" name="Rectangle 10"/>
          <p:cNvSpPr/>
          <p:nvPr/>
        </p:nvSpPr>
        <p:spPr>
          <a:xfrm>
            <a:off x="7181851" y="4309537"/>
            <a:ext cx="872355" cy="300082"/>
          </a:xfrm>
          <a:prstGeom prst="rect">
            <a:avLst/>
          </a:prstGeom>
        </p:spPr>
        <p:txBody>
          <a:bodyPr wrap="none">
            <a:spAutoFit/>
          </a:bodyPr>
          <a:lstStyle/>
          <a:p>
            <a:r>
              <a:rPr lang="en-US" sz="1350"/>
              <a:t>output =</a:t>
            </a:r>
          </a:p>
        </p:txBody>
      </p:sp>
      <p:sp>
        <p:nvSpPr>
          <p:cNvPr id="12" name="Rectangle 11"/>
          <p:cNvSpPr/>
          <p:nvPr/>
        </p:nvSpPr>
        <p:spPr>
          <a:xfrm>
            <a:off x="7308477" y="4868316"/>
            <a:ext cx="1588897"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6792156" y="2929276"/>
            <a:ext cx="3827391" cy="940561"/>
          </a:xfrm>
          <a:prstGeom prst="rect">
            <a:avLst/>
          </a:prstGeom>
          <a:noFill/>
          <a:ln w="9525">
            <a:noFill/>
            <a:miter lim="800000"/>
            <a:headEnd/>
            <a:tailEnd/>
          </a:ln>
        </p:spPr>
      </p:pic>
      <p:sp>
        <p:nvSpPr>
          <p:cNvPr id="14" name="Rectangle 13"/>
          <p:cNvSpPr/>
          <p:nvPr/>
        </p:nvSpPr>
        <p:spPr>
          <a:xfrm>
            <a:off x="6710083" y="2979848"/>
            <a:ext cx="1083951" cy="300082"/>
          </a:xfrm>
          <a:prstGeom prst="rect">
            <a:avLst/>
          </a:prstGeom>
        </p:spPr>
        <p:txBody>
          <a:bodyPr wrap="none">
            <a:spAutoFit/>
          </a:bodyPr>
          <a:lstStyle/>
          <a:p>
            <a:r>
              <a:rPr lang="en-US" sz="1350"/>
              <a:t>Perceptron</a:t>
            </a:r>
          </a:p>
        </p:txBody>
      </p:sp>
      <p:sp>
        <p:nvSpPr>
          <p:cNvPr id="15" name="Rectangle 14"/>
          <p:cNvSpPr/>
          <p:nvPr/>
        </p:nvSpPr>
        <p:spPr>
          <a:xfrm>
            <a:off x="6645646" y="4092076"/>
            <a:ext cx="146546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1642006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2876"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1"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spTree>
    <p:extLst>
      <p:ext uri="{BB962C8B-B14F-4D97-AF65-F5344CB8AC3E}">
        <p14:creationId xmlns:p14="http://schemas.microsoft.com/office/powerpoint/2010/main" val="37304372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18" y="2071418"/>
            <a:ext cx="5543550" cy="1036850"/>
          </a:xfrm>
          <a:prstGeom prst="rect">
            <a:avLst/>
          </a:prstGeom>
        </p:spPr>
      </p:pic>
    </p:spTree>
    <p:extLst>
      <p:ext uri="{BB962C8B-B14F-4D97-AF65-F5344CB8AC3E}">
        <p14:creationId xmlns:p14="http://schemas.microsoft.com/office/powerpoint/2010/main" val="1278387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876736" y="3866504"/>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018308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5029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1781175" y="2209801"/>
            <a:ext cx="8629650" cy="4046745"/>
          </a:xfrm>
          <a:prstGeom prst="rect">
            <a:avLst/>
          </a:prstGeom>
        </p:spPr>
      </p:pic>
    </p:spTree>
    <p:extLst>
      <p:ext uri="{BB962C8B-B14F-4D97-AF65-F5344CB8AC3E}">
        <p14:creationId xmlns:p14="http://schemas.microsoft.com/office/powerpoint/2010/main" val="2397426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1658816" y="1412631"/>
            <a:ext cx="4354607" cy="2209800"/>
          </a:xfrm>
          <a:prstGeom prst="rect">
            <a:avLst/>
          </a:prstGeom>
        </p:spPr>
      </p:pic>
      <p:sp>
        <p:nvSpPr>
          <p:cNvPr id="5" name="Rectangle 4"/>
          <p:cNvSpPr/>
          <p:nvPr/>
        </p:nvSpPr>
        <p:spPr>
          <a:xfrm>
            <a:off x="3716215" y="3012831"/>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394410" y="1279797"/>
            <a:ext cx="3352824" cy="2266434"/>
          </a:xfrm>
          <a:prstGeom prst="rect">
            <a:avLst/>
          </a:prstGeom>
        </p:spPr>
      </p:pic>
      <p:sp>
        <p:nvSpPr>
          <p:cNvPr id="7" name="Rectangle 6"/>
          <p:cNvSpPr/>
          <p:nvPr/>
        </p:nvSpPr>
        <p:spPr>
          <a:xfrm>
            <a:off x="8821616" y="2983523"/>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3716216" y="3713871"/>
            <a:ext cx="4118627" cy="2642969"/>
          </a:xfrm>
          <a:prstGeom prst="rect">
            <a:avLst/>
          </a:prstGeom>
        </p:spPr>
      </p:pic>
      <p:sp>
        <p:nvSpPr>
          <p:cNvPr id="9" name="Rectangle 8"/>
          <p:cNvSpPr/>
          <p:nvPr/>
        </p:nvSpPr>
        <p:spPr>
          <a:xfrm>
            <a:off x="6840416" y="5655715"/>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02276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21148" y="3429000"/>
            <a:ext cx="5425029" cy="2971799"/>
          </a:xfrm>
          <a:prstGeom prst="rect">
            <a:avLst/>
          </a:prstGeom>
        </p:spPr>
      </p:pic>
      <p:sp>
        <p:nvSpPr>
          <p:cNvPr id="5" name="TextBox 4"/>
          <p:cNvSpPr txBox="1"/>
          <p:nvPr/>
        </p:nvSpPr>
        <p:spPr>
          <a:xfrm>
            <a:off x="8212347" y="6031466"/>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188922" y="4577776"/>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32197" y="3451070"/>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56932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normAutofit/>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6" name="Picture 5">
            <a:extLst>
              <a:ext uri="{FF2B5EF4-FFF2-40B4-BE49-F238E27FC236}">
                <a16:creationId xmlns:a16="http://schemas.microsoft.com/office/drawing/2014/main" id="{A297CD62-43A3-8F40-9FBF-4D1FD56CF792}"/>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785261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2909233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399672" y="1348547"/>
            <a:ext cx="1078878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6" name="Picture 5">
            <a:extLst>
              <a:ext uri="{FF2B5EF4-FFF2-40B4-BE49-F238E27FC236}">
                <a16:creationId xmlns:a16="http://schemas.microsoft.com/office/drawing/2014/main" id="{227C8C9B-1643-2D40-8DD5-68B839511ECF}"/>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094467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4019881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606776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0276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pPr algn="ctr"/>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6664632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only give correct updates for the last weight layer! For deeper networks, computing the gradients requires looking back through all the earlier layers in the network, even though the loss is only computed with respect to the output of the network.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9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490D0A0-C4D5-564D-A476-F062285DF259}"/>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1818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3048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2419043" y="2312509"/>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m:t>
                              </m:r>
                            </m:sup>
                          </m:sSup>
                        </m:den>
                      </m:f>
                    </m:oMath>
                  </m:oMathPara>
                </a14:m>
                <a:endParaRPr lang="en-US" sz="320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2419043" y="2312509"/>
                <a:ext cx="7272632" cy="941733"/>
              </a:xfrm>
              <a:prstGeom prst="rect">
                <a:avLst/>
              </a:prstGeom>
              <a:blipFill>
                <a:blip r:embed="rId2"/>
                <a:stretch>
                  <a:fillRect l="-697" r="-523" b="-11842"/>
                </a:stretch>
              </a:blipFill>
            </p:spPr>
            <p:txBody>
              <a:bodyPr/>
              <a:lstStyle/>
              <a:p>
                <a:r>
                  <a:rPr lang="en-US">
                    <a:noFill/>
                  </a:rPr>
                  <a:t> </a:t>
                </a:r>
              </a:p>
            </p:txBody>
          </p:sp>
        </mc:Fallback>
      </mc:AlternateContent>
    </p:spTree>
    <p:extLst>
      <p:ext uri="{BB962C8B-B14F-4D97-AF65-F5344CB8AC3E}">
        <p14:creationId xmlns:p14="http://schemas.microsoft.com/office/powerpoint/2010/main" val="3125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9214536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8103024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29C30DF-3C7C-544B-86EA-18D4916F2B91}"/>
                  </a:ext>
                </a:extLst>
              </p:cNvPr>
              <p:cNvSpPr txBox="1"/>
              <p:nvPr/>
            </p:nvSpPr>
            <p:spPr>
              <a:xfrm>
                <a:off x="5181600" y="4056935"/>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181600" y="4056935"/>
                <a:ext cx="2549710" cy="497829"/>
              </a:xfrm>
              <a:prstGeom prst="rect">
                <a:avLst/>
              </a:prstGeom>
              <a:blipFill>
                <a:blip r:embed="rId3"/>
                <a:stretch>
                  <a:fillRect l="-3483" b="-30000"/>
                </a:stretch>
              </a:blipFill>
            </p:spPr>
            <p:txBody>
              <a:bodyPr/>
              <a:lstStyle/>
              <a:p>
                <a:r>
                  <a:rPr lang="en-US">
                    <a:noFill/>
                  </a:rPr>
                  <a:t> </a:t>
                </a:r>
              </a:p>
            </p:txBody>
          </p:sp>
        </mc:Fallback>
      </mc:AlternateContent>
    </p:spTree>
    <p:extLst>
      <p:ext uri="{BB962C8B-B14F-4D97-AF65-F5344CB8AC3E}">
        <p14:creationId xmlns:p14="http://schemas.microsoft.com/office/powerpoint/2010/main" val="1623763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1B6CF5-9135-754C-86EB-B187D64887C6}"/>
                  </a:ext>
                </a:extLst>
              </p:cNvPr>
              <p:cNvSpPr txBox="1"/>
              <p:nvPr/>
            </p:nvSpPr>
            <p:spPr>
              <a:xfrm>
                <a:off x="4800600" y="202980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𝑑𝑥</m:t>
                          </m:r>
                        </m:den>
                      </m:f>
                    </m:oMath>
                  </m:oMathPara>
                </a14:m>
                <a:endParaRPr lang="en-US" sz="2600" i="1" dirty="0"/>
              </a:p>
            </p:txBody>
          </p:sp>
        </mc:Choice>
        <mc:Fallback xmlns="">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4800600" y="2029801"/>
                <a:ext cx="1990032" cy="760849"/>
              </a:xfrm>
              <a:prstGeom prst="rect">
                <a:avLst/>
              </a:prstGeom>
              <a:blipFill>
                <a:blip r:embed="rId3"/>
                <a:stretch>
                  <a:fillRect l="-5732" t="-4918" r="-318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A7976-4089-6249-8103-79EB62FB22E4}"/>
                  </a:ext>
                </a:extLst>
              </p:cNvPr>
              <p:cNvSpPr txBox="1"/>
              <p:nvPr/>
            </p:nvSpPr>
            <p:spPr>
              <a:xfrm>
                <a:off x="4648201" y="423845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𝑑𝑤</m:t>
                          </m:r>
                        </m:num>
                        <m:den>
                          <m:r>
                            <a:rPr lang="en-US" sz="2600" i="1">
                              <a:latin typeface="Cambria Math" panose="02040503050406030204" pitchFamily="18" charset="0"/>
                            </a:rPr>
                            <m:t>𝑑𝑥</m:t>
                          </m:r>
                        </m:den>
                      </m:f>
                    </m:oMath>
                  </m:oMathPara>
                </a14:m>
                <a:endParaRPr lang="en-US" sz="2600" dirty="0"/>
              </a:p>
            </p:txBody>
          </p:sp>
        </mc:Choice>
        <mc:Fallback xmlns="">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4648201" y="4238450"/>
                <a:ext cx="2749151" cy="760849"/>
              </a:xfrm>
              <a:prstGeom prst="rect">
                <a:avLst/>
              </a:prstGeom>
              <a:blipFill>
                <a:blip r:embed="rId4"/>
                <a:stretch>
                  <a:fillRect l="-4147" t="-4918" r="-2304" b="-14754"/>
                </a:stretch>
              </a:blipFill>
            </p:spPr>
            <p:txBody>
              <a:bodyPr/>
              <a:lstStyle/>
              <a:p>
                <a:r>
                  <a:rPr lang="en-US">
                    <a:noFill/>
                  </a:rPr>
                  <a:t> </a:t>
                </a:r>
              </a:p>
            </p:txBody>
          </p:sp>
        </mc:Fallback>
      </mc:AlternateContent>
    </p:spTree>
    <p:extLst>
      <p:ext uri="{BB962C8B-B14F-4D97-AF65-F5344CB8AC3E}">
        <p14:creationId xmlns:p14="http://schemas.microsoft.com/office/powerpoint/2010/main" val="80766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549CA9C-22E3-F746-832E-E0010A980230}"/>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3" name="Rectangle 12">
                <a:extLst>
                  <a:ext uri="{FF2B5EF4-FFF2-40B4-BE49-F238E27FC236}">
                    <a16:creationId xmlns:a16="http://schemas.microsoft.com/office/drawing/2014/main" id="{2549CA9C-22E3-F746-832E-E0010A980230}"/>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1972711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91F45F3-60C5-B545-943B-3E28AE8F3E2C}"/>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5" name="Rectangle 14">
                <a:extLst>
                  <a:ext uri="{FF2B5EF4-FFF2-40B4-BE49-F238E27FC236}">
                    <a16:creationId xmlns:a16="http://schemas.microsoft.com/office/drawing/2014/main" id="{691F45F3-60C5-B545-943B-3E28AE8F3E2C}"/>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21681609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228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24406473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[2]</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596498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Like with logistic regression, we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We use:</a:t>
                </a:r>
              </a:p>
              <a:p>
                <a:r>
                  <a:rPr lang="en-US" b="1" dirty="0"/>
                  <a:t>A cross entropy loss function</a:t>
                </a:r>
                <a:r>
                  <a:rPr lang="en-US" dirty="0"/>
                  <a:t> </a:t>
                </a:r>
                <a:r>
                  <a:rPr lang="en-US" b="1" dirty="0"/>
                  <a:t> </a:t>
                </a:r>
                <a:endParaRPr lang="en-US" dirty="0"/>
              </a:p>
              <a:p>
                <a:r>
                  <a:rPr lang="en-US" b="1" dirty="0"/>
                  <a:t>Gradient descent to perform optimization</a:t>
                </a:r>
                <a:endParaRPr lang="en-US" dirty="0"/>
              </a:p>
              <a:p>
                <a:r>
                  <a:rPr lang="en-US" b="1" dirty="0"/>
                  <a:t>Error back propagation to compute the gradient of the loss function</a:t>
                </a:r>
              </a:p>
              <a:p>
                <a:endParaRPr lang="en-US" b="1" dirty="0"/>
              </a:p>
              <a:p>
                <a:r>
                  <a:rPr lang="en-US" dirty="0"/>
                  <a:t>Since Neural Networks combine many perceptron-like neural units, we have many more parameters in the models (weights and biases).  This allows us to train systems to perform even more sophisticated tasks.  </a:t>
                </a:r>
                <a:endParaRPr lang="en-US" b="1" dirty="0"/>
              </a:p>
              <a:p>
                <a:r>
                  <a:rPr lang="en-US" dirty="0"/>
                  <a:t> </a:t>
                </a:r>
                <a:endParaRPr lang="en-US"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r="-965"/>
                </a:stretch>
              </a:blipFill>
            </p:spPr>
            <p:txBody>
              <a:bodyPr/>
              <a:lstStyle/>
              <a:p>
                <a:r>
                  <a:rPr lang="en-US">
                    <a:noFill/>
                  </a:rPr>
                  <a:t> </a:t>
                </a:r>
              </a:p>
            </p:txBody>
          </p:sp>
        </mc:Fallback>
      </mc:AlternateContent>
    </p:spTree>
    <p:extLst>
      <p:ext uri="{BB962C8B-B14F-4D97-AF65-F5344CB8AC3E}">
        <p14:creationId xmlns:p14="http://schemas.microsoft.com/office/powerpoint/2010/main" val="302176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3216131" y="2879747"/>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1 </m:t>
                              </m:r>
                              <m:r>
                                <a:rPr lang="en-US" sz="3200" i="1">
                                  <a:latin typeface="Cambria Math" panose="02040503050406030204" pitchFamily="18" charset="0"/>
                                </a:rPr>
                                <m:t>𝑖𝑓</m:t>
                              </m:r>
                              <m:r>
                                <a:rPr lang="en-US" sz="3200" i="1">
                                  <a:latin typeface="Cambria Math" panose="02040503050406030204" pitchFamily="18" charset="0"/>
                                </a:rPr>
                                <m:t> </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e>
                                  <m:r>
                                    <a:rPr lang="en-US" sz="3200" i="1">
                                      <a:latin typeface="Cambria Math" panose="02040503050406030204" pitchFamily="18" charset="0"/>
                                    </a:rPr>
                                    <m:t>𝑥</m:t>
                                  </m:r>
                                </m:e>
                              </m:d>
                              <m:r>
                                <a:rPr lang="en-US" sz="3200" i="1">
                                  <a:latin typeface="Cambria Math" panose="02040503050406030204" pitchFamily="18" charset="0"/>
                                </a:rPr>
                                <m:t>&gt;0.5</m:t>
                              </m:r>
                            </m:e>
                            <m:e>
                              <m:r>
                                <a:rPr lang="en-US" sz="3200" i="1">
                                  <a:latin typeface="Cambria Math" panose="02040503050406030204" pitchFamily="18" charset="0"/>
                                </a:rPr>
                                <m:t>0 </m:t>
                              </m:r>
                              <m:r>
                                <a:rPr lang="en-US" sz="3200" i="1">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3216131" y="2879747"/>
                <a:ext cx="4882683" cy="1098506"/>
              </a:xfrm>
              <a:prstGeom prst="rect">
                <a:avLst/>
              </a:prstGeom>
              <a:blipFill>
                <a:blip r:embed="rId3"/>
                <a:stretch>
                  <a:fillRect l="-25195" t="-225000" r="-1558" b="-321591"/>
                </a:stretch>
              </a:blipFill>
            </p:spPr>
            <p:txBody>
              <a:bodyPr/>
              <a:lstStyle/>
              <a:p>
                <a:r>
                  <a:rPr lang="en-US">
                    <a:noFill/>
                  </a:rPr>
                  <a:t> </a:t>
                </a:r>
              </a:p>
            </p:txBody>
          </p:sp>
        </mc:Fallback>
      </mc:AlternateContent>
    </p:spTree>
    <p:extLst>
      <p:ext uri="{BB962C8B-B14F-4D97-AF65-F5344CB8AC3E}">
        <p14:creationId xmlns:p14="http://schemas.microsoft.com/office/powerpoint/2010/main" val="1090532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6953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114664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1768</TotalTime>
  <Words>9204</Words>
  <Application>Microsoft Macintosh PowerPoint</Application>
  <PresentationFormat>Widescreen</PresentationFormat>
  <Paragraphs>789</Paragraphs>
  <Slides>80</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Arial</vt:lpstr>
      <vt:lpstr>Calibri</vt:lpstr>
      <vt:lpstr>Cambria</vt:lpstr>
      <vt:lpstr>Cambria Math</vt:lpstr>
      <vt:lpstr>CMMI10</vt:lpstr>
      <vt:lpstr>CMR10</vt:lpstr>
      <vt:lpstr>CMSY10</vt:lpstr>
      <vt:lpstr>NimbusRomNo9L</vt:lpstr>
      <vt:lpstr>Open Sans</vt:lpstr>
      <vt:lpstr>Open Sans SemiBold</vt:lpstr>
      <vt:lpstr>Office Theme</vt:lpstr>
      <vt:lpstr>Module 13: Neural Networks</vt:lpstr>
      <vt:lpstr>Logistic Regression</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Gradient descent</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Neural Networks</vt:lpstr>
      <vt:lpstr>Review: Perceptron</vt:lpstr>
      <vt:lpstr>Neural Networks</vt:lpstr>
      <vt:lpstr>Neural Networks: A brain-inspired metaphor</vt:lpstr>
      <vt:lpstr>A single neuron</vt:lpstr>
      <vt:lpstr>Neural networks</vt:lpstr>
      <vt:lpstr>Perceptron -&gt; Logistic Regression</vt:lpstr>
      <vt:lpstr>Perceptron</vt:lpstr>
      <vt:lpstr>Sigmoid neurons</vt:lpstr>
      <vt:lpstr>Sigmoid neuron</vt:lpstr>
      <vt:lpstr>Smoothness is crucial</vt:lpstr>
      <vt:lpstr>Activation Functions</vt:lpstr>
      <vt:lpstr>Activation Functions</vt:lpstr>
      <vt:lpstr>Feed-Forward Neural Network</vt:lpstr>
      <vt:lpstr>Equations for a feedforward network </vt:lpstr>
      <vt:lpstr>Equations for a feedforward network </vt:lpstr>
      <vt:lpstr>Equations for a feedforward network </vt:lpstr>
      <vt:lpstr>Equations for a feedforward network </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Summary</vt:lpstr>
      <vt:lpstr>Next time: Neural Language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29</cp:revision>
  <dcterms:created xsi:type="dcterms:W3CDTF">2020-11-19T15:12:32Z</dcterms:created>
  <dcterms:modified xsi:type="dcterms:W3CDTF">2021-11-30T16:39:45Z</dcterms:modified>
</cp:coreProperties>
</file>